
<file path=[Content_Types].xml><?xml version="1.0" encoding="utf-8"?>
<Types xmlns="http://schemas.openxmlformats.org/package/2006/content-types">
  <Default Extension="xml" ContentType="application/xml"/>
  <Default Extension="wav" ContentType="audio/wav"/>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22"/>
  </p:notesMasterIdLst>
  <p:sldIdLst>
    <p:sldId id="329" r:id="rId4"/>
    <p:sldId id="314" r:id="rId5"/>
    <p:sldId id="317" r:id="rId6"/>
    <p:sldId id="318" r:id="rId7"/>
    <p:sldId id="300" r:id="rId8"/>
    <p:sldId id="320" r:id="rId9"/>
    <p:sldId id="321" r:id="rId10"/>
    <p:sldId id="322" r:id="rId11"/>
    <p:sldId id="323" r:id="rId12"/>
    <p:sldId id="305" r:id="rId13"/>
    <p:sldId id="296" r:id="rId14"/>
    <p:sldId id="309" r:id="rId15"/>
    <p:sldId id="324" r:id="rId16"/>
    <p:sldId id="326" r:id="rId17"/>
    <p:sldId id="327" r:id="rId18"/>
    <p:sldId id="328" r:id="rId19"/>
    <p:sldId id="263" r:id="rId20"/>
    <p:sldId id="262"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CCFF"/>
    <a:srgbClr val="CC99FF"/>
    <a:srgbClr val="FFFFFF"/>
    <a:srgbClr val="000099"/>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4563"/>
  </p:normalViewPr>
  <p:slideViewPr>
    <p:cSldViewPr>
      <p:cViewPr varScale="1">
        <p:scale>
          <a:sx n="76" d="100"/>
          <a:sy n="76" d="100"/>
        </p:scale>
        <p:origin x="216" y="3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1/22/22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1</a:t>
            </a:fld>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4</a:t>
            </a:fld>
            <a:endParaRPr lang="en-US"/>
          </a:p>
        </p:txBody>
      </p:sp>
    </p:spTree>
    <p:extLst>
      <p:ext uri="{BB962C8B-B14F-4D97-AF65-F5344CB8AC3E}">
        <p14:creationId xmlns:p14="http://schemas.microsoft.com/office/powerpoint/2010/main" val="20574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1/22/22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1/22/22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1/22/22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1/22/22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1/22/22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1/22/22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1/22/22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1/22/22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1/22/22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1/22/22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1/22/22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slideLayout" Target="../slideLayouts/slideLayout46.xml"/><Relationship Id="rId24" Type="http://schemas.openxmlformats.org/officeDocument/2006/relationships/slideLayout" Target="../slideLayouts/slideLayout47.xml"/><Relationship Id="rId25" Type="http://schemas.openxmlformats.org/officeDocument/2006/relationships/slideLayout" Target="../slideLayouts/slideLayout48.xml"/><Relationship Id="rId26" Type="http://schemas.openxmlformats.org/officeDocument/2006/relationships/slideLayout" Target="../slideLayouts/slideLayout49.xml"/><Relationship Id="rId27" Type="http://schemas.openxmlformats.org/officeDocument/2006/relationships/slideLayout" Target="../slideLayouts/slideLayout50.xml"/><Relationship Id="rId28" Type="http://schemas.openxmlformats.org/officeDocument/2006/relationships/slideLayout" Target="../slideLayouts/slideLayout51.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30" Type="http://schemas.openxmlformats.org/officeDocument/2006/relationships/slideLayout" Target="../slideLayouts/slideLayout53.xml"/><Relationship Id="rId31" Type="http://schemas.openxmlformats.org/officeDocument/2006/relationships/slideLayout" Target="../slideLayouts/slideLayout54.xml"/><Relationship Id="rId32" Type="http://schemas.openxmlformats.org/officeDocument/2006/relationships/slideLayout" Target="../slideLayouts/slideLayout55.xml"/><Relationship Id="rId9" Type="http://schemas.openxmlformats.org/officeDocument/2006/relationships/slideLayout" Target="../slideLayouts/slideLayout32.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33" Type="http://schemas.openxmlformats.org/officeDocument/2006/relationships/slideLayout" Target="../slideLayouts/slideLayout56.xml"/><Relationship Id="rId34" Type="http://schemas.openxmlformats.org/officeDocument/2006/relationships/slideLayout" Target="../slideLayouts/slideLayout57.xml"/><Relationship Id="rId35" Type="http://schemas.openxmlformats.org/officeDocument/2006/relationships/theme" Target="../theme/theme3.xml"/><Relationship Id="rId36" Type="http://schemas.openxmlformats.org/officeDocument/2006/relationships/image" Target="../media/image1.png"/><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1/22/22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notesSlide" Target="../notesSlides/notesSlide1.xml"/><Relationship Id="rId1" Type="http://schemas.microsoft.com/office/2007/relationships/media" Target="file:////E:/MP3/Nhac%20thieu%20nhi/Thuong%20lam%20thay%20co%20oi%20-%20Jolie%20Quynh%20Anh.mp3" TargetMode="External"/><Relationship Id="rId2" Type="http://schemas.openxmlformats.org/officeDocument/2006/relationships/audio" Target="file:////E:/MP3/Nhac%20thieu%20nhi/Thuong%20lam%20thay%20co%20oi%20-%20Jolie%20Quynh%20Anh.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audio" Target="../media/audio1.wav"/><Relationship Id="rId3"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1" Type="http://schemas.microsoft.com/office/2007/relationships/media" Target="file:////D:/Documents%20and%20Settings/Administrator/My%20Documents/Chuy&#7879;n%20CTLN.wma" TargetMode="External"/><Relationship Id="rId2" Type="http://schemas.openxmlformats.org/officeDocument/2006/relationships/audio" Target="file:////D:/Documents%20and%20Settings/Administrator/My%20Documents/Chuy&#7879;n%20CTLN.wm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2"/>
            <p:extLst>
              <p:ext uri="{DAA4B4D4-6D71-4841-9C94-3DE7FCFB9230}">
                <p14:media xmlns:p14="http://schemas.microsoft.com/office/powerpoint/2010/main" r:link="rId1"/>
              </p:ext>
            </p:extLst>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347663" y="1989128"/>
            <a:ext cx="11369716" cy="2714644"/>
          </a:xfrm>
          <a:prstGeom prst="rect">
            <a:avLst/>
          </a:prstGeom>
        </p:spPr>
        <p:txBody>
          <a:bodyPr wrap="none" fromWordArt="1">
            <a:prstTxWarp prst="textPlain">
              <a:avLst>
                <a:gd name="adj" fmla="val 50000"/>
              </a:avLst>
            </a:prstTxWarp>
          </a:bodyPr>
          <a:lstStyle/>
          <a:p>
            <a:r>
              <a:rPr lang="en-US" sz="4800" b="1" dirty="0" err="1" smtClean="0">
                <a:solidFill>
                  <a:srgbClr val="FF0000"/>
                </a:solidFill>
                <a:latin typeface="Times New Roman" panose="02020603050405020304" pitchFamily="18" charset="0"/>
                <a:cs typeface="Times New Roman" panose="02020603050405020304" pitchFamily="18" charset="0"/>
              </a:rPr>
              <a:t>Luyện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tập</a:t>
            </a:r>
            <a:r>
              <a:rPr lang="en-US" sz="4800" b="1" dirty="0" smtClean="0">
                <a:solidFill>
                  <a:srgbClr val="FF0000"/>
                </a:solidFill>
                <a:latin typeface="Times New Roman" panose="02020603050405020304" pitchFamily="18" charset="0"/>
                <a:cs typeface="Times New Roman" panose="02020603050405020304" pitchFamily="18" charset="0"/>
              </a:rPr>
              <a:t> x</a:t>
            </a:r>
            <a:r>
              <a:rPr lang="vi-VN" sz="4800" b="1" dirty="0">
                <a:solidFill>
                  <a:srgbClr val="FF0000"/>
                </a:solidFill>
                <a:latin typeface="Times New Roman" panose="02020603050405020304" pitchFamily="18" charset="0"/>
                <a:cs typeface="Times New Roman" panose="02020603050405020304" pitchFamily="18" charset="0"/>
              </a:rPr>
              <a:t>â</a:t>
            </a:r>
            <a:r>
              <a:rPr lang="en-US" sz="4800" b="1" dirty="0" smtClean="0">
                <a:solidFill>
                  <a:srgbClr val="FF0000"/>
                </a:solidFill>
                <a:latin typeface="Times New Roman" panose="02020603050405020304" pitchFamily="18" charset="0"/>
                <a:cs typeface="Times New Roman" panose="02020603050405020304" pitchFamily="18" charset="0"/>
              </a:rPr>
              <a:t>y </a:t>
            </a:r>
            <a:r>
              <a:rPr lang="en-US" sz="4800" b="1" dirty="0" err="1" smtClean="0">
                <a:solidFill>
                  <a:srgbClr val="FF0000"/>
                </a:solidFill>
                <a:latin typeface="Times New Roman" panose="02020603050405020304" pitchFamily="18" charset="0"/>
                <a:cs typeface="Times New Roman" panose="02020603050405020304" pitchFamily="18" charset="0"/>
              </a:rPr>
              <a:t>dựng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mở</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bài</a:t>
            </a:r>
            <a:endParaRPr lang="en-US" sz="4800" b="1" dirty="0" smtClean="0">
              <a:solidFill>
                <a:srgbClr val="FF0000"/>
              </a:solidFill>
              <a:latin typeface="Times New Roman" panose="02020603050405020304" pitchFamily="18" charset="0"/>
              <a:cs typeface="Times New Roman" panose="02020603050405020304" pitchFamily="18" charset="0"/>
            </a:endParaRPr>
          </a:p>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trong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bài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văn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miêu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tả</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đồ</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0" name="WordArt 20"/>
          <p:cNvSpPr>
            <a:spLocks noChangeArrowheads="1" noChangeShapeType="1" noTextEdit="1"/>
          </p:cNvSpPr>
          <p:nvPr/>
        </p:nvSpPr>
        <p:spPr bwMode="auto">
          <a:xfrm>
            <a:off x="2032000" y="203200"/>
            <a:ext cx="8940800" cy="793750"/>
          </a:xfrm>
          <a:prstGeom prst="rect">
            <a:avLst/>
          </a:prstGeom>
        </p:spPr>
        <p:txBody>
          <a:bodyPr wrap="none" fromWordArt="1">
            <a:prstTxWarp prst="textPlain">
              <a:avLst>
                <a:gd name="adj" fmla="val 50000"/>
              </a:avLst>
            </a:prstTxWarp>
          </a:bodyPr>
          <a:lstStyle/>
          <a:p>
            <a:pPr algn="ct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Thứ </a:t>
            </a: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tư</a:t>
            </a: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ngày </a:t>
            </a: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26 </a:t>
            </a: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tháng 1 năm 2022  </a:t>
            </a:r>
            <a:endParaRPr lang="en-US" sz="48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1" name="TextBox 23"/>
          <p:cNvSpPr txBox="1">
            <a:spLocks noChangeArrowheads="1"/>
          </p:cNvSpPr>
          <p:nvPr/>
        </p:nvSpPr>
        <p:spPr bwMode="auto">
          <a:xfrm>
            <a:off x="3863752" y="983217"/>
            <a:ext cx="4575175" cy="1046436"/>
          </a:xfrm>
          <a:prstGeom prst="rect">
            <a:avLst/>
          </a:prstGeom>
          <a:noFill/>
          <a:ln w="9525">
            <a:noFill/>
            <a:miter lim="800000"/>
            <a:headEnd/>
            <a:tailEnd/>
          </a:ln>
        </p:spPr>
        <p:txBody>
          <a:bodyPr lIns="121917" tIns="60958" rIns="121917" bIns="60958">
            <a:spAutoFit/>
          </a:bodyPr>
          <a:lstStyle/>
          <a:p>
            <a:pPr algn="ctr"/>
            <a:r>
              <a:rPr lang="en-US" sz="6000" b="1" dirty="0" smtClean="0">
                <a:latin typeface="Times New Roman" pitchFamily="18" charset="0"/>
                <a:cs typeface="Times New Roman" pitchFamily="18" charset="0"/>
              </a:rPr>
              <a:t>Tập </a:t>
            </a:r>
            <a:r>
              <a:rPr lang="en-US" sz="6000" b="1" dirty="0" err="1" smtClean="0">
                <a:latin typeface="Times New Roman" pitchFamily="18" charset="0"/>
                <a:cs typeface="Times New Roman" pitchFamily="18" charset="0"/>
              </a:rPr>
              <a:t>làm</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văn</a:t>
            </a:r>
            <a:endParaRPr lang="en-US" sz="6000" b="1" dirty="0">
              <a:latin typeface="Times New Roman" pitchFamily="18" charset="0"/>
              <a:cs typeface="Times New Roman" pitchFamily="18" charset="0"/>
            </a:endParaRPr>
          </a:p>
        </p:txBody>
      </p:sp>
      <p:sp>
        <p:nvSpPr>
          <p:cNvPr id="2" name="TextBox 1"/>
          <p:cNvSpPr txBox="1"/>
          <p:nvPr/>
        </p:nvSpPr>
        <p:spPr>
          <a:xfrm>
            <a:off x="0" y="203200"/>
            <a:ext cx="1771319" cy="646331"/>
          </a:xfrm>
          <a:prstGeom prst="rect">
            <a:avLst/>
          </a:prstGeom>
          <a:noFill/>
        </p:spPr>
        <p:txBody>
          <a:bodyPr wrap="none" rtlCol="0">
            <a:spAutoFit/>
          </a:bodyPr>
          <a:lstStyle/>
          <a:p>
            <a:r>
              <a:rPr lang="en-US" sz="3600" b="1" dirty="0" err="1" smtClean="0">
                <a:latin typeface="Times New Roman" charset="0"/>
                <a:ea typeface="Times New Roman" charset="0"/>
                <a:cs typeface="Times New Roman" charset="0"/>
              </a:rPr>
              <a:t>Tuần</a:t>
            </a:r>
            <a:r>
              <a:rPr lang="en-US" sz="3600" b="1" dirty="0" smtClean="0">
                <a:latin typeface="Times New Roman" charset="0"/>
                <a:ea typeface="Times New Roman" charset="0"/>
                <a:cs typeface="Times New Roman" charset="0"/>
              </a:rPr>
              <a:t> 19</a:t>
            </a:r>
            <a:endParaRPr lang="en-US" sz="3600" b="1" dirty="0">
              <a:latin typeface="Times New Roman" charset="0"/>
              <a:ea typeface="Times New Roman"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793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3735388"/>
            <a:ext cx="42814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
            <a:ext cx="42672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9025" y="3735388"/>
            <a:ext cx="42703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xplosion 1 1"/>
          <p:cNvSpPr>
            <a:spLocks noChangeArrowheads="1"/>
          </p:cNvSpPr>
          <p:nvPr/>
        </p:nvSpPr>
        <p:spPr bwMode="auto">
          <a:xfrm>
            <a:off x="0" y="3175"/>
            <a:ext cx="3429000" cy="1190625"/>
          </a:xfrm>
          <a:prstGeom prst="irregularSeal1">
            <a:avLst/>
          </a:prstGeom>
          <a:solidFill>
            <a:schemeClr val="accent1">
              <a:alpha val="50195"/>
            </a:schemeClr>
          </a:solidFill>
          <a:ln w="317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Quan sát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56148" y="3041978"/>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6" name="Text Box 8"/>
          <p:cNvSpPr txBox="1">
            <a:spLocks noChangeArrowheads="1"/>
          </p:cNvSpPr>
          <p:nvPr/>
        </p:nvSpPr>
        <p:spPr bwMode="auto">
          <a:xfrm>
            <a:off x="84221" y="3733800"/>
            <a:ext cx="118029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a:t>
            </a:r>
            <a:r>
              <a:rPr lang="en-US" altLang="vi-VN" sz="3600" b="1" dirty="0" smtClean="0">
                <a:latin typeface="Times New Roman" panose="02020603050405020304" pitchFamily="18" charset="0"/>
                <a:cs typeface="Times New Roman" panose="02020603050405020304" pitchFamily="18" charset="0"/>
              </a:rPr>
              <a:t>mẹ dẫn </a:t>
            </a:r>
            <a:r>
              <a:rPr lang="en-US" altLang="vi-VN" sz="3600" b="1" dirty="0">
                <a:latin typeface="Times New Roman" panose="02020603050405020304" pitchFamily="18" charset="0"/>
                <a:cs typeface="Times New Roman" panose="02020603050405020304" pitchFamily="18" charset="0"/>
              </a:rPr>
              <a:t>em đến cửa hàng mua cho em một cái bàn học rất đẹp.</a:t>
            </a:r>
          </a:p>
        </p:txBody>
      </p:sp>
      <p:sp>
        <p:nvSpPr>
          <p:cNvPr id="8" name="Text Box 8"/>
          <p:cNvSpPr txBox="1">
            <a:spLocks noChangeArrowheads="1"/>
          </p:cNvSpPr>
          <p:nvPr/>
        </p:nvSpPr>
        <p:spPr bwMode="auto">
          <a:xfrm>
            <a:off x="76200" y="4953000"/>
            <a:ext cx="1156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dẫn em đến cửa hàng mua cho em rất nhiều đồ dùng học tập và một cái bàn học rất đẹp.</a:t>
            </a:r>
          </a:p>
        </p:txBody>
      </p:sp>
      <p:sp>
        <p:nvSpPr>
          <p:cNvPr id="6150" name="Text Box 8"/>
          <p:cNvSpPr txBox="1">
            <a:spLocks noChangeArrowheads="1"/>
          </p:cNvSpPr>
          <p:nvPr/>
        </p:nvSpPr>
        <p:spPr bwMode="auto">
          <a:xfrm>
            <a:off x="340893" y="1752600"/>
            <a:ext cx="1082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Viết mở bài theo kiểu trực tiếp cho bài văn miêu tả cái bàn học ở lớp hoặc ở nhà của em. </a:t>
            </a:r>
          </a:p>
        </p:txBody>
      </p:sp>
      <p:grpSp>
        <p:nvGrpSpPr>
          <p:cNvPr id="7" name="Group 6"/>
          <p:cNvGrpSpPr/>
          <p:nvPr/>
        </p:nvGrpSpPr>
        <p:grpSpPr>
          <a:xfrm>
            <a:off x="817418" y="552271"/>
            <a:ext cx="8983869" cy="1200329"/>
            <a:chOff x="817418" y="445476"/>
            <a:chExt cx="8983869" cy="1200329"/>
          </a:xfrm>
        </p:grpSpPr>
        <p:sp>
          <p:nvSpPr>
            <p:cNvPr id="12"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0" name="TextBox 9"/>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2770" y="2753688"/>
            <a:ext cx="117242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b="1" dirty="0">
                <a:solidFill>
                  <a:srgbClr val="C00000"/>
                </a:solidFill>
                <a:latin typeface="Times New Roman" panose="02020603050405020304" pitchFamily="18" charset="0"/>
                <a:cs typeface="Times New Roman" panose="02020603050405020304" pitchFamily="18" charset="0"/>
              </a:rPr>
              <a:t>* Đầu năm học mới, mẹ đã mua cho em rất nhiều đồ dùng học tập, sách vở, cặp, áo quần mới… mẹ còn mua cho em một cái bàn học rất đẹp.</a:t>
            </a:r>
          </a:p>
        </p:txBody>
      </p:sp>
      <p:sp>
        <p:nvSpPr>
          <p:cNvPr id="7171" name="Text Box 8"/>
          <p:cNvSpPr txBox="1">
            <a:spLocks noChangeArrowheads="1"/>
          </p:cNvSpPr>
          <p:nvPr/>
        </p:nvSpPr>
        <p:spPr bwMode="auto">
          <a:xfrm>
            <a:off x="144379" y="1616053"/>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006600"/>
                </a:solidFill>
                <a:latin typeface="Times New Roman" panose="02020603050405020304" pitchFamily="18" charset="0"/>
                <a:cs typeface="Times New Roman" panose="02020603050405020304" pitchFamily="18" charset="0"/>
              </a:rPr>
              <a:t>2. Viết mở bài theo kiểu gián tiếp cho bài văn miêu tả cái bàn học ở lớp hoặc ở nhà của em.</a:t>
            </a:r>
          </a:p>
        </p:txBody>
      </p:sp>
      <p:sp>
        <p:nvSpPr>
          <p:cNvPr id="5" name="Rectangle 4"/>
          <p:cNvSpPr>
            <a:spLocks noChangeArrowheads="1"/>
          </p:cNvSpPr>
          <p:nvPr/>
        </p:nvSpPr>
        <p:spPr bwMode="auto">
          <a:xfrm>
            <a:off x="168442" y="4267200"/>
            <a:ext cx="1165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Mới đó mà đã trôi qua một học kỳ, mọi thứ ở trong phòng học </a:t>
            </a:r>
            <a:r>
              <a:rPr lang="vi-VN" altLang="en-US" b="1" dirty="0" smtClean="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a:t>
            </a:r>
            <a:r>
              <a:rPr lang="en-US" altLang="en-US" b="1" dirty="0">
                <a:latin typeface="Times New Roman" panose="02020603050405020304" pitchFamily="18" charset="0"/>
                <a:cs typeface="Times New Roman" panose="02020603050405020304" pitchFamily="18" charset="0"/>
              </a:rPr>
              <a:t>bằng gỗ</a:t>
            </a:r>
            <a:r>
              <a:rPr lang="vi-VN" altLang="en-US" b="1" dirty="0">
                <a:latin typeface="Times New Roman" panose="02020603050405020304" pitchFamily="18" charset="0"/>
                <a:cs typeface="Times New Roman" panose="02020603050405020304" pitchFamily="18" charset="0"/>
              </a:rPr>
              <a:t> của các lớp trước để lại nhưng nó đã để lại cho em nhiều kỉ niệm đẹp thật khó quên.</a:t>
            </a:r>
            <a:endParaRPr lang="en-US" altLang="en-US"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817418" y="552271"/>
            <a:ext cx="8983869" cy="1200329"/>
            <a:chOff x="817418" y="445476"/>
            <a:chExt cx="8983869" cy="1200329"/>
          </a:xfrm>
        </p:grpSpPr>
        <p:sp>
          <p:nvSpPr>
            <p:cNvPr id="10"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8" name="TextBox 7"/>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144379" y="1219200"/>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006600"/>
                </a:solidFill>
                <a:latin typeface="Times New Roman" panose="02020603050405020304" pitchFamily="18" charset="0"/>
                <a:cs typeface="Times New Roman" panose="02020603050405020304" pitchFamily="18" charset="0"/>
              </a:rPr>
              <a:t>2. Viết mở bài theo kiểu gián tiếp cho bài văn miêu tả cái bàn học ở lớp hoặc ở nhà của em.</a:t>
            </a:r>
          </a:p>
        </p:txBody>
      </p:sp>
      <p:grpSp>
        <p:nvGrpSpPr>
          <p:cNvPr id="6" name="Group 5"/>
          <p:cNvGrpSpPr/>
          <p:nvPr/>
        </p:nvGrpSpPr>
        <p:grpSpPr>
          <a:xfrm>
            <a:off x="817418" y="152400"/>
            <a:ext cx="8983869" cy="1200329"/>
            <a:chOff x="817418" y="445476"/>
            <a:chExt cx="8983869" cy="1200329"/>
          </a:xfrm>
        </p:grpSpPr>
        <p:sp>
          <p:nvSpPr>
            <p:cNvPr id="10"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8" name="TextBox 7"/>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4011" y="2325231"/>
            <a:ext cx="12196011" cy="2400657"/>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       </a:t>
            </a:r>
            <a:r>
              <a:rPr lang="vi-VN" sz="3000" b="1" dirty="0" smtClean="0">
                <a:latin typeface="Times New Roman" panose="02020603050405020304" pitchFamily="18" charset="0"/>
                <a:cs typeface="Times New Roman" panose="02020603050405020304" pitchFamily="18" charset="0"/>
              </a:rPr>
              <a:t>Bố </a:t>
            </a:r>
            <a:r>
              <a:rPr lang="vi-VN" sz="30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000" b="1" dirty="0" smtClean="0">
                <a:latin typeface="Times New Roman" panose="02020603050405020304" pitchFamily="18" charset="0"/>
                <a:cs typeface="Times New Roman" panose="02020603050405020304" pitchFamily="18" charset="0"/>
              </a:rPr>
              <a:t>buổi </a:t>
            </a:r>
            <a:r>
              <a:rPr lang="vi-VN" sz="3000" b="1" dirty="0" smtClean="0">
                <a:latin typeface="Times New Roman" panose="02020603050405020304" pitchFamily="18" charset="0"/>
                <a:cs typeface="Times New Roman" panose="02020603050405020304" pitchFamily="18" charset="0"/>
              </a:rPr>
              <a:t>chiều </a:t>
            </a:r>
            <a:r>
              <a:rPr lang="vi-VN" sz="3000" b="1" dirty="0">
                <a:latin typeface="Times New Roman" panose="02020603050405020304" pitchFamily="18" charset="0"/>
                <a:cs typeface="Times New Roman" panose="02020603050405020304" pitchFamily="18" charset="0"/>
              </a:rPr>
              <a:t>vất vả, chiếc bàn học của em đã được ra lò. Nhìn chiếc bàn mới của mình, em cảm thấy nó đẹp vô cùng.</a:t>
            </a:r>
            <a:endParaRPr lang="en-US" sz="3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631590"/>
            <a:ext cx="12192000" cy="1938992"/>
          </a:xfrm>
          <a:prstGeom prst="rect">
            <a:avLst/>
          </a:prstGeom>
          <a:noFill/>
        </p:spPr>
        <p:txBody>
          <a:bodyPr wrap="square" rtlCol="0">
            <a:spAutoFit/>
          </a:bodyPr>
          <a:lstStyle/>
          <a:p>
            <a:r>
              <a:rPr lang="vi-VN" sz="3000" b="1" dirty="0" smtClean="0">
                <a:solidFill>
                  <a:srgbClr val="C00000"/>
                </a:solidFill>
                <a:latin typeface="Times New Roman" panose="02020603050405020304" pitchFamily="18" charset="0"/>
                <a:cs typeface="Times New Roman" panose="02020603050405020304" pitchFamily="18" charset="0"/>
              </a:rPr>
              <a:t>Mới </a:t>
            </a:r>
            <a:r>
              <a:rPr lang="vi-VN" sz="3000" b="1" dirty="0">
                <a:solidFill>
                  <a:srgbClr val="C00000"/>
                </a:solidFill>
                <a:latin typeface="Times New Roman" panose="02020603050405020304" pitchFamily="18" charset="0"/>
                <a:cs typeface="Times New Roman" panose="02020603050405020304" pitchFamily="18" charset="0"/>
              </a:rPr>
              <a:t>đó mà đã trôi qua một học kỳ, mọi thứ ở trong phòng học </a:t>
            </a:r>
            <a:r>
              <a:rPr lang="vi-VN" sz="3000" b="1" dirty="0" smtClean="0">
                <a:solidFill>
                  <a:srgbClr val="C00000"/>
                </a:solidFill>
                <a:latin typeface="Times New Roman" panose="02020603050405020304" pitchFamily="18" charset="0"/>
                <a:cs typeface="Times New Roman" panose="02020603050405020304" pitchFamily="18" charset="0"/>
              </a:rPr>
              <a:t>4</a:t>
            </a:r>
            <a:r>
              <a:rPr lang="en-US" sz="3000" b="1" dirty="0" smtClean="0">
                <a:solidFill>
                  <a:srgbClr val="C00000"/>
                </a:solidFill>
                <a:latin typeface="Times New Roman" panose="02020603050405020304" pitchFamily="18" charset="0"/>
                <a:cs typeface="Times New Roman" panose="02020603050405020304" pitchFamily="18" charset="0"/>
              </a:rPr>
              <a:t>A</a:t>
            </a:r>
            <a:r>
              <a:rPr lang="vi-VN" sz="3000" b="1" dirty="0" smtClean="0">
                <a:solidFill>
                  <a:srgbClr val="C00000"/>
                </a:solidFill>
                <a:latin typeface="Times New Roman" panose="02020603050405020304" pitchFamily="18" charset="0"/>
                <a:cs typeface="Times New Roman" panose="02020603050405020304" pitchFamily="18" charset="0"/>
              </a:rPr>
              <a:t> </a:t>
            </a:r>
            <a:r>
              <a:rPr lang="vi-VN" sz="3000" b="1" dirty="0">
                <a:solidFill>
                  <a:srgbClr val="C00000"/>
                </a:solidFill>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có một ít mực dơ của các lớp trước để lại nhưng nó đã để lại cho em nhiều kỉ niệm đẹp thật khó quên.</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2" name="Action Button: Home 1">
            <a:hlinkClick r:id="rId2" action="ppaction://hlinksldjump" highlightClick="1"/>
          </p:cNvPr>
          <p:cNvSpPr/>
          <p:nvPr/>
        </p:nvSpPr>
        <p:spPr>
          <a:xfrm>
            <a:off x="381000" y="59436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smtClean="0">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smtClean="0">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smtClean="0">
                <a:solidFill>
                  <a:srgbClr val="FF0000"/>
                </a:solidFill>
                <a:latin typeface="Times New Roman" pitchFamily="18" charset="0"/>
                <a:cs typeface="Times New Roman" pitchFamily="18" charset="0"/>
              </a:rPr>
              <a:t>Đ</a:t>
            </a:r>
            <a:endParaRPr lang="en-US" altLang="en-US" sz="8000" smtClean="0">
              <a:solidFill>
                <a:srgbClr val="FF0000"/>
              </a:solidFill>
              <a:latin typeface="Arial" charset="0"/>
              <a:cs typeface="Arial" charset="0"/>
            </a:endParaRPr>
          </a:p>
        </p:txBody>
      </p:sp>
      <p:sp>
        <p:nvSpPr>
          <p:cNvPr id="5" name="Action Button: Home 4">
            <a:hlinkClick r:id="rId3" action="ppaction://hlinksldjump" highlightClick="1"/>
          </p:cNvPr>
          <p:cNvSpPr/>
          <p:nvPr/>
        </p:nvSpPr>
        <p:spPr>
          <a:xfrm>
            <a:off x="381000" y="59436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smtClean="0">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smtClean="0">
              <a:solidFill>
                <a:srgbClr val="002060"/>
              </a:solidFill>
              <a:latin typeface="Times New Roman" pitchFamily="18" charset="0"/>
              <a:cs typeface="Times New Roman" pitchFamily="18" charset="0"/>
            </a:endParaRPr>
          </a:p>
        </p:txBody>
      </p:sp>
      <p:sp>
        <p:nvSpPr>
          <p:cNvPr id="4" name="Action Button: Home 3">
            <a:hlinkClick r:id="rId2" action="ppaction://hlinksldjump" highlightClick="1"/>
          </p:cNvPr>
          <p:cNvSpPr/>
          <p:nvPr/>
        </p:nvSpPr>
        <p:spPr>
          <a:xfrm>
            <a:off x="381000" y="59436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8304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smtClean="0"/>
              <a:t>- Xem </a:t>
            </a:r>
            <a:r>
              <a:rPr lang="en-US" altLang="en-US" b="1" dirty="0"/>
              <a:t>lại cách viết mở </a:t>
            </a:r>
            <a:r>
              <a:rPr lang="en-US" altLang="en-US" b="1" dirty="0" smtClean="0"/>
              <a:t>bài.           - Xem trước cách viết kết </a:t>
            </a:r>
            <a:r>
              <a:rPr lang="en-US" altLang="en-US" b="1" dirty="0"/>
              <a:t>bài cho bài văn miêu tả đồ vật</a:t>
            </a:r>
            <a:r>
              <a:rPr lang="en-US" altLang="en-US" b="1" dirty="0" smtClean="0"/>
              <a:t>.</a:t>
            </a:r>
            <a:endParaRPr lang="en-US"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5"/>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a:t>
            </a:r>
            <a:r>
              <a:rPr lang="en-US" sz="3600" b="1" kern="10" dirty="0" smtClean="0">
                <a:ln w="9525">
                  <a:round/>
                  <a:headEnd/>
                  <a:tailEnd/>
                </a:ln>
                <a:gradFill rotWithShape="1">
                  <a:gsLst>
                    <a:gs pos="0">
                      <a:srgbClr val="FFE701"/>
                    </a:gs>
                    <a:gs pos="100000">
                      <a:srgbClr val="FE3E02"/>
                    </a:gs>
                  </a:gsLst>
                  <a:lin ang="5400000" scaled="1"/>
                </a:gradFill>
                <a:cs typeface="Arial" panose="020B0604020202020204" pitchFamily="34" charset="0"/>
              </a:rPr>
              <a:t>CÁC EM </a:t>
            </a: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3810000" y="863025"/>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457200" y="167380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smtClean="0">
                <a:latin typeface="Times New Roman" panose="02020603050405020304" pitchFamily="18" charset="0"/>
                <a:cs typeface="Times New Roman" panose="02020603050405020304" pitchFamily="18" charset="0"/>
              </a:rPr>
              <a:t>		- </a:t>
            </a:r>
            <a:r>
              <a:rPr lang="de-DE" sz="3200" b="1" dirty="0">
                <a:latin typeface="Times New Roman" panose="02020603050405020304" pitchFamily="18" charset="0"/>
                <a:cs typeface="Times New Roman" panose="02020603050405020304" pitchFamily="18" charset="0"/>
              </a:rPr>
              <a:t>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dirty="0" smtClean="0">
                <a:latin typeface="Times New Roman" panose="02020603050405020304" pitchFamily="18" charset="0"/>
                <a:cs typeface="Times New Roman" panose="02020603050405020304" pitchFamily="18" charset="0"/>
              </a:rPr>
              <a:t>	- Thực hành </a:t>
            </a:r>
            <a:r>
              <a:rPr lang="de-DE" sz="3200" b="1" dirty="0">
                <a:latin typeface="Times New Roman" panose="02020603050405020304" pitchFamily="18" charset="0"/>
                <a:cs typeface="Times New Roman" panose="02020603050405020304" pitchFamily="18" charset="0"/>
              </a:rPr>
              <a:t>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dirty="0" smtClean="0">
                <a:latin typeface="Times New Roman" panose="02020603050405020304" pitchFamily="18" charset="0"/>
                <a:cs typeface="Times New Roman" panose="02020603050405020304" pitchFamily="18" charset="0"/>
              </a:rPr>
              <a:t>	- </a:t>
            </a:r>
            <a:r>
              <a:rPr lang="de-DE" sz="3200" b="1" dirty="0">
                <a:latin typeface="Times New Roman" panose="02020603050405020304" pitchFamily="18" charset="0"/>
                <a:cs typeface="Times New Roman" panose="02020603050405020304" pitchFamily="18" charset="0"/>
              </a:rPr>
              <a:t>Giáo dục HS lòng say mê học văn và biết thể hiện tình cảm đối với đồ vật mà mình miêu </a:t>
            </a:r>
            <a:r>
              <a:rPr lang="de-DE" sz="3200" b="1" dirty="0" smtClean="0">
                <a:latin typeface="Times New Roman" panose="02020603050405020304" pitchFamily="18" charset="0"/>
                <a:cs typeface="Times New Roman" panose="02020603050405020304" pitchFamily="18" charset="0"/>
              </a:rPr>
              <a:t>tả.</a:t>
            </a:r>
            <a:r>
              <a:rPr lang="en-US" sz="3200" b="1" dirty="0" smtClean="0">
                <a:latin typeface="Times New Roman" panose="02020603050405020304" pitchFamily="18" charset="0"/>
                <a:cs typeface="Times New Roman" panose="02020603050405020304" pitchFamily="18" charset="0"/>
              </a:rPr>
              <a:t>                                          	- </a:t>
            </a:r>
            <a:r>
              <a:rPr lang="nl-NL" sz="3200" b="1" dirty="0" smtClean="0">
                <a:latin typeface="Times New Roman" panose="02020603050405020304" pitchFamily="18" charset="0"/>
                <a:cs typeface="Times New Roman" panose="02020603050405020304" pitchFamily="18" charset="0"/>
              </a:rPr>
              <a:t>Góp </a:t>
            </a:r>
            <a:r>
              <a:rPr lang="nl-NL" sz="3200" b="1" dirty="0">
                <a:latin typeface="Times New Roman" panose="02020603050405020304" pitchFamily="18" charset="0"/>
                <a:cs typeface="Times New Roman" panose="02020603050405020304" pitchFamily="18" charset="0"/>
              </a:rPr>
              <a:t>phần hình thành và phát triển các năng lực: tự chủ và tự học, giao </a:t>
            </a:r>
            <a:r>
              <a:rPr lang="nl-NL" sz="3200" b="1" dirty="0" smtClean="0">
                <a:latin typeface="Times New Roman" panose="02020603050405020304" pitchFamily="18" charset="0"/>
                <a:cs typeface="Times New Roman" panose="02020603050405020304" pitchFamily="18" charset="0"/>
              </a:rPr>
              <a:t>tiếp, giải </a:t>
            </a:r>
            <a:r>
              <a:rPr lang="nl-NL" sz="3200" b="1" dirty="0">
                <a:latin typeface="Times New Roman" panose="02020603050405020304" pitchFamily="18" charset="0"/>
                <a:cs typeface="Times New Roman" panose="02020603050405020304" pitchFamily="18" charset="0"/>
              </a:rPr>
              <a:t>quyết vấn đề và sáng tạo. </a:t>
            </a:r>
            <a:endParaRPr lang="en-US" sz="3200" b="1" dirty="0">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512618" y="61940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pic>
        <p:nvPicPr>
          <p:cNvPr id="7" name="Picture 11" descr="Frames PPT 014"/>
          <p:cNvPicPr>
            <a:picLocks noChangeAspect="1" noChangeArrowheads="1"/>
          </p:cNvPicPr>
          <p:nvPr/>
        </p:nvPicPr>
        <p:blipFill>
          <a:blip r:embed="rId2"/>
          <a:srcRect/>
          <a:stretch>
            <a:fillRect/>
          </a:stretch>
        </p:blipFill>
        <p:spPr bwMode="auto">
          <a:xfrm>
            <a:off x="-76200" y="-212052"/>
            <a:ext cx="12448310" cy="7146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a:t>
            </a:r>
            <a:r>
              <a:rPr lang="en-US" altLang="en-US" sz="3200" b="1" i="1" dirty="0" smtClean="0">
                <a:solidFill>
                  <a:srgbClr val="C00000"/>
                </a:solidFill>
                <a:latin typeface="Times New Roman" panose="02020603050405020304" pitchFamily="18" charset="0"/>
                <a:cs typeface="Times New Roman" panose="02020603050405020304" pitchFamily="18" charset="0"/>
              </a:rPr>
              <a:t>đồ vật gồm </a:t>
            </a:r>
            <a:r>
              <a:rPr lang="en-US" altLang="en-US" sz="3200" b="1" i="1" dirty="0">
                <a:solidFill>
                  <a:srgbClr val="C00000"/>
                </a:solidFill>
                <a:latin typeface="Times New Roman" panose="02020603050405020304" pitchFamily="18" charset="0"/>
                <a:cs typeface="Times New Roman" panose="02020603050405020304" pitchFamily="18" charset="0"/>
              </a:rPr>
              <a:t>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đồ vật thường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gồm có ba phần</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1. Mở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G</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iới thiệu đồ vật mình sẽ tả                   2. Thân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 Tả bao quát đồ vật.                                                    - </a:t>
            </a:r>
            <a:r>
              <a:rPr lang="en-US" sz="32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a:t>
            </a:r>
            <a:r>
              <a:rPr lang="en-US" alt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vật</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2" name="TextBox 1"/>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 Box 14"/>
          <p:cNvSpPr txBox="1">
            <a:spLocks noChangeArrowheads="1"/>
          </p:cNvSpPr>
          <p:nvPr/>
        </p:nvSpPr>
        <p:spPr bwMode="auto">
          <a:xfrm>
            <a:off x="914400" y="1905000"/>
            <a:ext cx="4800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smtClean="0">
                <a:latin typeface="Times New Roman" panose="02020603050405020304" pitchFamily="18" charset="0"/>
                <a:cs typeface="Times New Roman" panose="02020603050405020304" pitchFamily="18" charset="0"/>
              </a:rPr>
              <a:t>Bài 1</a:t>
            </a:r>
            <a:r>
              <a:rPr lang="en-US" altLang="en-US" sz="3600" b="1" dirty="0" smtClean="0">
                <a:latin typeface="Times New Roman" panose="02020603050405020304" pitchFamily="18" charset="0"/>
                <a:cs typeface="Times New Roman" panose="02020603050405020304" pitchFamily="18" charset="0"/>
              </a:rPr>
              <a:t>: Dưới </a:t>
            </a:r>
            <a:r>
              <a:rPr lang="en-US" altLang="en-US" sz="3600" b="1" dirty="0">
                <a:latin typeface="Times New Roman" panose="02020603050405020304" pitchFamily="18" charset="0"/>
                <a:cs typeface="Times New Roman" panose="02020603050405020304" pitchFamily="18" charset="0"/>
              </a:rPr>
              <a:t>đây là một </a:t>
            </a:r>
            <a:r>
              <a:rPr lang="en-US" altLang="en-US" sz="3600" b="1" dirty="0" smtClean="0">
                <a:latin typeface="Times New Roman" panose="02020603050405020304" pitchFamily="18" charset="0"/>
                <a:cs typeface="Times New Roman" panose="02020603050405020304" pitchFamily="18" charset="0"/>
              </a:rPr>
              <a:t>số đoạn </a:t>
            </a:r>
            <a:r>
              <a:rPr lang="en-US" altLang="en-US" sz="3600" b="1" dirty="0">
                <a:latin typeface="Times New Roman" panose="02020603050405020304" pitchFamily="18" charset="0"/>
                <a:cs typeface="Times New Roman" panose="02020603050405020304" pitchFamily="18" charset="0"/>
              </a:rPr>
              <a:t>mở bài cho bài văn miêu tả cái cặp sách. Các đoạn ấy có gì giống </a:t>
            </a:r>
            <a:r>
              <a:rPr lang="en-US" altLang="en-US" sz="3600" b="1" dirty="0" smtClean="0">
                <a:latin typeface="Times New Roman" panose="02020603050405020304" pitchFamily="18" charset="0"/>
                <a:cs typeface="Times New Roman" panose="02020603050405020304" pitchFamily="18" charset="0"/>
              </a:rPr>
              <a:t>nhau và có gì </a:t>
            </a:r>
            <a:r>
              <a:rPr lang="en-US" altLang="en-US" sz="3600" b="1" dirty="0">
                <a:latin typeface="Times New Roman" panose="02020603050405020304" pitchFamily="18" charset="0"/>
                <a:cs typeface="Times New Roman" panose="02020603050405020304" pitchFamily="18" charset="0"/>
              </a:rPr>
              <a:t>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6342" y="1645805"/>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
                                        </p:tgtEl>
                                        <p:attrNameLst>
                                          <p:attrName>style.visibility</p:attrName>
                                        </p:attrNameLst>
                                      </p:cBhvr>
                                      <p:to>
                                        <p:strVal val="visible"/>
                                      </p:to>
                                    </p:set>
                                    <p:anim calcmode="discrete" valueType="clr">
                                      <p:cBhvr override="childStyle">
                                        <p:cTn id="1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
                                        </p:tgtEl>
                                        <p:attrNameLst>
                                          <p:attrName>fillcolor</p:attrName>
                                        </p:attrNameLst>
                                      </p:cBhvr>
                                      <p:tavLst>
                                        <p:tav tm="0">
                                          <p:val>
                                            <p:clrVal>
                                              <a:schemeClr val="accent2"/>
                                            </p:clrVal>
                                          </p:val>
                                        </p:tav>
                                        <p:tav tm="50000">
                                          <p:val>
                                            <p:clrVal>
                                              <a:schemeClr val="hlink"/>
                                            </p:clrVal>
                                          </p:val>
                                        </p:tav>
                                      </p:tavLst>
                                    </p:anim>
                                    <p:set>
                                      <p:cBhvr>
                                        <p:cTn id="2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600200" y="3351213"/>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236622" y="1646264"/>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smtClean="0">
                <a:latin typeface="Times New Roman" panose="02020603050405020304" pitchFamily="18" charset="0"/>
                <a:cs typeface="Times New Roman" panose="02020603050405020304" pitchFamily="18" charset="0"/>
              </a:rPr>
              <a:t>Bài 1</a:t>
            </a:r>
            <a:r>
              <a:rPr lang="en-US" altLang="en-US" sz="3200" b="1" dirty="0" smtClean="0">
                <a:latin typeface="Times New Roman" panose="02020603050405020304" pitchFamily="18" charset="0"/>
                <a:cs typeface="Times New Roman" panose="02020603050405020304" pitchFamily="18" charset="0"/>
              </a:rPr>
              <a:t>: Dưới </a:t>
            </a:r>
            <a:r>
              <a:rPr lang="en-US" altLang="en-US" sz="3200" b="1" dirty="0">
                <a:latin typeface="Times New Roman" panose="02020603050405020304" pitchFamily="18" charset="0"/>
                <a:cs typeface="Times New Roman" panose="02020603050405020304" pitchFamily="18" charset="0"/>
              </a:rPr>
              <a:t>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228600" y="2672624"/>
            <a:ext cx="1059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228600" y="3651192"/>
            <a:ext cx="1173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228600" y="4738352"/>
            <a:ext cx="1173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grpSp>
        <p:nvGrpSpPr>
          <p:cNvPr id="2" name="Group 1"/>
          <p:cNvGrpSpPr/>
          <p:nvPr/>
        </p:nvGrpSpPr>
        <p:grpSpPr>
          <a:xfrm>
            <a:off x="817418" y="457200"/>
            <a:ext cx="8983869" cy="1200329"/>
            <a:chOff x="817418" y="445476"/>
            <a:chExt cx="8983869" cy="1200329"/>
          </a:xfrm>
        </p:grpSpPr>
        <p:sp>
          <p:nvSpPr>
            <p:cNvPr id="9"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0" name="TextBox 9"/>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2532156"/>
            <a:ext cx="9144000" cy="4317822"/>
            <a:chOff x="1524000" y="2387778"/>
            <a:chExt cx="9144000" cy="4317822"/>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57800" y="2419684"/>
              <a:ext cx="76200" cy="4285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2133600" y="2419684"/>
            <a:ext cx="276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6477000" y="2419684"/>
            <a:ext cx="276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1555203" y="3663198"/>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257800" y="3076072"/>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304800" y="1541406"/>
            <a:ext cx="1165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28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334000" y="4676272"/>
            <a:ext cx="533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5334000" y="624037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5334000" y="4142873"/>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817418" y="445476"/>
            <a:ext cx="8983869" cy="1200329"/>
            <a:chOff x="817418" y="445476"/>
            <a:chExt cx="8983869" cy="1200329"/>
          </a:xfrm>
        </p:grpSpPr>
        <p:sp>
          <p:nvSpPr>
            <p:cNvPr id="18"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5" name="TextBox 14"/>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3"/>
                                        </p:tgtEl>
                                        <p:attrNameLst>
                                          <p:attrName>style.visibility</p:attrName>
                                        </p:attrNameLst>
                                      </p:cBhvr>
                                      <p:to>
                                        <p:strVal val="visible"/>
                                      </p:to>
                                    </p:set>
                                    <p:anim calcmode="discrete" valueType="clr">
                                      <p:cBhvr override="childStyle">
                                        <p:cTn id="13"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3"/>
                                        </p:tgtEl>
                                        <p:attrNameLst>
                                          <p:attrName>fillcolor</p:attrName>
                                        </p:attrNameLst>
                                      </p:cBhvr>
                                      <p:tavLst>
                                        <p:tav tm="0">
                                          <p:val>
                                            <p:clrVal>
                                              <a:schemeClr val="accent2"/>
                                            </p:clrVal>
                                          </p:val>
                                        </p:tav>
                                        <p:tav tm="50000">
                                          <p:val>
                                            <p:clrVal>
                                              <a:schemeClr val="hlink"/>
                                            </p:clrVal>
                                          </p:val>
                                        </p:tav>
                                      </p:tavLst>
                                    </p:anim>
                                    <p:set>
                                      <p:cBhvr>
                                        <p:cTn id="15" dur="80"/>
                                        <p:tgtEl>
                                          <p:spTgt spid="1741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421"/>
                                        </p:tgtEl>
                                        <p:attrNameLst>
                                          <p:attrName>style.visibility</p:attrName>
                                        </p:attrNameLst>
                                      </p:cBhvr>
                                      <p:to>
                                        <p:strVal val="visible"/>
                                      </p:to>
                                    </p:set>
                                    <p:anim calcmode="discrete" valueType="clr">
                                      <p:cBhvr override="childStyle">
                                        <p:cTn id="2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21"/>
                                        </p:tgtEl>
                                        <p:attrNameLst>
                                          <p:attrName>fillcolor</p:attrName>
                                        </p:attrNameLst>
                                      </p:cBhvr>
                                      <p:tavLst>
                                        <p:tav tm="0">
                                          <p:val>
                                            <p:clrVal>
                                              <a:schemeClr val="accent2"/>
                                            </p:clrVal>
                                          </p:val>
                                        </p:tav>
                                        <p:tav tm="50000">
                                          <p:val>
                                            <p:clrVal>
                                              <a:schemeClr val="hlink"/>
                                            </p:clrVal>
                                          </p:val>
                                        </p:tav>
                                      </p:tavLst>
                                    </p:anim>
                                    <p:set>
                                      <p:cBhvr>
                                        <p:cTn id="22" dur="80"/>
                                        <p:tgtEl>
                                          <p:spTgt spid="17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
                                        </p:tgtEl>
                                        <p:attrNameLst>
                                          <p:attrName>style.visibility</p:attrName>
                                        </p:attrNameLst>
                                      </p:cBhvr>
                                      <p:to>
                                        <p:strVal val="visible"/>
                                      </p:to>
                                    </p:set>
                                    <p:anim calcmode="discrete" valueType="clr">
                                      <p:cBhvr override="childStyle">
                                        <p:cTn id="2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
                                        </p:tgtEl>
                                        <p:attrNameLst>
                                          <p:attrName>fillcolor</p:attrName>
                                        </p:attrNameLst>
                                      </p:cBhvr>
                                      <p:tavLst>
                                        <p:tav tm="0">
                                          <p:val>
                                            <p:clrVal>
                                              <a:schemeClr val="accent2"/>
                                            </p:clrVal>
                                          </p:val>
                                        </p:tav>
                                        <p:tav tm="50000">
                                          <p:val>
                                            <p:clrVal>
                                              <a:schemeClr val="hlink"/>
                                            </p:clrVal>
                                          </p:val>
                                        </p:tav>
                                      </p:tavLst>
                                    </p:anim>
                                    <p:set>
                                      <p:cBhvr>
                                        <p:cTn id="29" dur="80"/>
                                        <p:tgtEl>
                                          <p:spTgt spid="3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29"/>
                                        </p:tgtEl>
                                        <p:attrNameLst>
                                          <p:attrName>style.visibility</p:attrName>
                                        </p:attrNameLst>
                                      </p:cBhvr>
                                      <p:to>
                                        <p:strVal val="visible"/>
                                      </p:to>
                                    </p:set>
                                    <p:anim calcmode="discrete" valueType="clr">
                                      <p:cBhvr override="childStyle">
                                        <p:cTn id="34"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29"/>
                                        </p:tgtEl>
                                        <p:attrNameLst>
                                          <p:attrName>fillcolor</p:attrName>
                                        </p:attrNameLst>
                                      </p:cBhvr>
                                      <p:tavLst>
                                        <p:tav tm="0">
                                          <p:val>
                                            <p:clrVal>
                                              <a:schemeClr val="accent2"/>
                                            </p:clrVal>
                                          </p:val>
                                        </p:tav>
                                        <p:tav tm="50000">
                                          <p:val>
                                            <p:clrVal>
                                              <a:schemeClr val="hlink"/>
                                            </p:clrVal>
                                          </p:val>
                                        </p:tav>
                                      </p:tavLst>
                                    </p:anim>
                                    <p:set>
                                      <p:cBhvr>
                                        <p:cTn id="36" dur="80"/>
                                        <p:tgtEl>
                                          <p:spTgt spid="1742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427"/>
                                        </p:tgtEl>
                                        <p:attrNameLst>
                                          <p:attrName>style.visibility</p:attrName>
                                        </p:attrNameLst>
                                      </p:cBhvr>
                                      <p:to>
                                        <p:strVal val="visible"/>
                                      </p:to>
                                    </p:set>
                                    <p:anim calcmode="discrete" valueType="clr">
                                      <p:cBhvr override="childStyle">
                                        <p:cTn id="41"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427"/>
                                        </p:tgtEl>
                                        <p:attrNameLst>
                                          <p:attrName>fillcolor</p:attrName>
                                        </p:attrNameLst>
                                      </p:cBhvr>
                                      <p:tavLst>
                                        <p:tav tm="0">
                                          <p:val>
                                            <p:clrVal>
                                              <a:schemeClr val="accent2"/>
                                            </p:clrVal>
                                          </p:val>
                                        </p:tav>
                                        <p:tav tm="50000">
                                          <p:val>
                                            <p:clrVal>
                                              <a:schemeClr val="hlink"/>
                                            </p:clrVal>
                                          </p:val>
                                        </p:tav>
                                      </p:tavLst>
                                    </p:anim>
                                    <p:set>
                                      <p:cBhvr>
                                        <p:cTn id="43" dur="80"/>
                                        <p:tgtEl>
                                          <p:spTgt spid="1742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428"/>
                                        </p:tgtEl>
                                        <p:attrNameLst>
                                          <p:attrName>style.visibility</p:attrName>
                                        </p:attrNameLst>
                                      </p:cBhvr>
                                      <p:to>
                                        <p:strVal val="visible"/>
                                      </p:to>
                                    </p:set>
                                    <p:anim calcmode="discrete" valueType="clr">
                                      <p:cBhvr override="childStyle">
                                        <p:cTn id="48"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28"/>
                                        </p:tgtEl>
                                        <p:attrNameLst>
                                          <p:attrName>fillcolor</p:attrName>
                                        </p:attrNameLst>
                                      </p:cBhvr>
                                      <p:tavLst>
                                        <p:tav tm="0">
                                          <p:val>
                                            <p:clrVal>
                                              <a:schemeClr val="accent2"/>
                                            </p:clrVal>
                                          </p:val>
                                        </p:tav>
                                        <p:tav tm="50000">
                                          <p:val>
                                            <p:clrVal>
                                              <a:schemeClr val="hlink"/>
                                            </p:clrVal>
                                          </p:val>
                                        </p:tav>
                                      </p:tavLst>
                                    </p:anim>
                                    <p:set>
                                      <p:cBhvr>
                                        <p:cTn id="50"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943226" y="46767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921001" y="37798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676400" y="37338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505200" y="27432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505200" y="45720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724401" y="32766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724401" y="51816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5410200" y="2743200"/>
            <a:ext cx="50292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5410200" y="4495800"/>
            <a:ext cx="5105400"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grpSp>
        <p:nvGrpSpPr>
          <p:cNvPr id="12" name="Group 11"/>
          <p:cNvGrpSpPr/>
          <p:nvPr/>
        </p:nvGrpSpPr>
        <p:grpSpPr>
          <a:xfrm>
            <a:off x="817418" y="552271"/>
            <a:ext cx="8983869" cy="1200329"/>
            <a:chOff x="817418" y="445476"/>
            <a:chExt cx="8983869" cy="1200329"/>
          </a:xfrm>
        </p:grpSpPr>
        <p:sp>
          <p:nvSpPr>
            <p:cNvPr id="18"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4" name="TextBox 13"/>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638426" y="5133976"/>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616201" y="4237038"/>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524000" y="4191000"/>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76600" y="3581400"/>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200400" y="5181600"/>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dirty="0" err="1">
                <a:solidFill>
                  <a:srgbClr val="0000FF"/>
                </a:solidFill>
                <a:latin typeface="Times New Roman" pitchFamily="18" charset="0"/>
                <a:cs typeface="Times New Roman" pitchFamily="18" charset="0"/>
              </a:rPr>
              <a:t>Gián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endParaRPr lang="en-US" sz="3200" b="1" dirty="0">
              <a:solidFill>
                <a:srgbClr val="0000FF"/>
              </a:solidFill>
              <a:cs typeface="Arial" charset="0"/>
            </a:endParaRPr>
          </a:p>
        </p:txBody>
      </p:sp>
      <p:sp>
        <p:nvSpPr>
          <p:cNvPr id="18" name="Right Arrow 17"/>
          <p:cNvSpPr>
            <a:spLocks noChangeArrowheads="1"/>
          </p:cNvSpPr>
          <p:nvPr/>
        </p:nvSpPr>
        <p:spPr bwMode="auto">
          <a:xfrm flipV="1">
            <a:off x="4495801" y="3886200"/>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43401" y="5638800"/>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57274" y="3505200"/>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8001001" y="5715000"/>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8001001" y="6527800"/>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77201" y="4953000"/>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86800" y="5562600"/>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86800" y="6324600"/>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86800" y="4800600"/>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904874" y="5029201"/>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304800" y="1654622"/>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a:t>
            </a:r>
            <a:r>
              <a:rPr lang="en-US" altLang="en-US" sz="3600" b="1" dirty="0" smtClean="0">
                <a:latin typeface="Times New Roman" panose="02020603050405020304" pitchFamily="18" charset="0"/>
                <a:cs typeface="Times New Roman" panose="02020603050405020304" pitchFamily="18" charset="0"/>
              </a:rPr>
              <a:t>:  - </a:t>
            </a:r>
            <a:r>
              <a:rPr lang="en-US" altLang="en-US" sz="3600" b="1" dirty="0">
                <a:latin typeface="Times New Roman" panose="02020603050405020304" pitchFamily="18" charset="0"/>
                <a:cs typeface="Times New Roman" panose="02020603050405020304" pitchFamily="18" charset="0"/>
              </a:rPr>
              <a:t>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        - </a:t>
            </a:r>
            <a:r>
              <a:rPr lang="en-US" altLang="en-US" sz="3600" b="1" dirty="0">
                <a:latin typeface="Times New Roman" panose="02020603050405020304" pitchFamily="18" charset="0"/>
                <a:cs typeface="Times New Roman" panose="02020603050405020304" pitchFamily="18" charset="0"/>
              </a:rPr>
              <a:t>Theo cách mở bài gián tiếp.</a:t>
            </a:r>
          </a:p>
        </p:txBody>
      </p:sp>
      <p:grpSp>
        <p:nvGrpSpPr>
          <p:cNvPr id="21" name="Group 20"/>
          <p:cNvGrpSpPr/>
          <p:nvPr/>
        </p:nvGrpSpPr>
        <p:grpSpPr>
          <a:xfrm>
            <a:off x="817418" y="552271"/>
            <a:ext cx="8983869" cy="1200329"/>
            <a:chOff x="817418" y="445476"/>
            <a:chExt cx="8983869" cy="1200329"/>
          </a:xfrm>
        </p:grpSpPr>
        <p:sp>
          <p:nvSpPr>
            <p:cNvPr id="31"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29" name="TextBox 28"/>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nodeType="afterGroup">
                            <p:stCondLst>
                              <p:cond delay="1000"/>
                            </p:stCondLst>
                            <p:childTnLst>
                              <p:par>
                                <p:cTn id="37" presetID="18" presetClass="entr" presetSubtype="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500"/>
                                        <p:tgtEl>
                                          <p:spTgt spid="24"/>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downRight)">
                                      <p:cBhvr>
                                        <p:cTn id="43" dur="500"/>
                                        <p:tgtEl>
                                          <p:spTgt spid="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Right)">
                                      <p:cBhvr>
                                        <p:cTn id="48" dur="500"/>
                                        <p:tgtEl>
                                          <p:spTgt spid="22"/>
                                        </p:tgtEl>
                                      </p:cBhvr>
                                    </p:animEffect>
                                  </p:childTnLst>
                                </p:cTn>
                              </p:par>
                            </p:childTnLst>
                          </p:cTn>
                        </p:par>
                        <p:par>
                          <p:cTn id="49" fill="hold" nodeType="afterGroup">
                            <p:stCondLst>
                              <p:cond delay="500"/>
                            </p:stCondLst>
                            <p:childTnLst>
                              <p:par>
                                <p:cTn id="50" presetID="18" presetClass="entr" presetSubtype="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strips(downRight)">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trips(downRight)">
                                      <p:cBhvr>
                                        <p:cTn id="57" dur="500"/>
                                        <p:tgtEl>
                                          <p:spTgt spid="23"/>
                                        </p:tgtEl>
                                      </p:cBhvr>
                                    </p:animEffect>
                                  </p:childTnLst>
                                </p:cTn>
                              </p:par>
                            </p:childTnLst>
                          </p:cTn>
                        </p:par>
                        <p:par>
                          <p:cTn id="58" fill="hold" nodeType="afterGroup">
                            <p:stCondLst>
                              <p:cond delay="500"/>
                            </p:stCondLst>
                            <p:childTnLst>
                              <p:par>
                                <p:cTn id="59" presetID="18" presetClass="entr" presetSubtype="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1514</TotalTime>
  <Words>1291</Words>
  <Application>Microsoft Macintosh PowerPoint</Application>
  <PresentationFormat>Widescreen</PresentationFormat>
  <Paragraphs>90</Paragraphs>
  <Slides>18</Slides>
  <Notes>2</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Tw Cen MT</vt:lpstr>
      <vt:lpstr>Wingdings 2</vt:lpstr>
      <vt:lpstr>Arial</vt:lpstr>
      <vt:lpstr>Calibri</vt:lpstr>
      <vt:lpstr>Calibri Light</vt:lpstr>
      <vt:lpstr>Times New Roman</vt: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Office User</cp:lastModifiedBy>
  <cp:revision>144</cp:revision>
  <cp:lastPrinted>1601-01-01T00:00:00Z</cp:lastPrinted>
  <dcterms:created xsi:type="dcterms:W3CDTF">1601-01-01T00:00:00Z</dcterms:created>
  <dcterms:modified xsi:type="dcterms:W3CDTF">2022-01-22T14:33:13Z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